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60" r:id="rId2"/>
    <p:sldId id="263" r:id="rId3"/>
    <p:sldId id="264" r:id="rId4"/>
    <p:sldId id="266" r:id="rId5"/>
    <p:sldId id="267" r:id="rId6"/>
    <p:sldId id="268" r:id="rId7"/>
    <p:sldId id="269" r:id="rId8"/>
    <p:sldId id="271" r:id="rId9"/>
    <p:sldId id="273" r:id="rId10"/>
    <p:sldId id="277" r:id="rId11"/>
    <p:sldId id="279" r:id="rId12"/>
    <p:sldId id="280" r:id="rId13"/>
    <p:sldId id="283" r:id="rId14"/>
    <p:sldId id="282" r:id="rId15"/>
    <p:sldId id="284" r:id="rId16"/>
    <p:sldId id="285" r:id="rId17"/>
    <p:sldId id="276" r:id="rId18"/>
    <p:sldId id="274" r:id="rId19"/>
    <p:sldId id="275" r:id="rId20"/>
    <p:sldId id="265" r:id="rId21"/>
  </p:sldIdLst>
  <p:sldSz cx="9144000" cy="6858000" type="screen4x3"/>
  <p:notesSz cx="7099300" cy="10234613"/>
  <p:custDataLst>
    <p:tags r:id="rId24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47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9178" autoAdjust="0"/>
  </p:normalViewPr>
  <p:slideViewPr>
    <p:cSldViewPr>
      <p:cViewPr>
        <p:scale>
          <a:sx n="100" d="100"/>
          <a:sy n="100" d="100"/>
        </p:scale>
        <p:origin x="-1944" y="-270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1.xml"/><Relationship Id="rId1" Type="http://schemas.openxmlformats.org/officeDocument/2006/relationships/video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11.xml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slideLayout" Target="../slideLayouts/slideLayout11.xml"/><Relationship Id="rId1" Type="http://schemas.openxmlformats.org/officeDocument/2006/relationships/video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5400" dirty="0" smtClean="0"/>
              <a:t>Remote Rendering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de-AT" sz="2800" b="0" dirty="0"/>
              <a:t>VU Echtzeit-Visualisierung</a:t>
            </a: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David </a:t>
            </a:r>
            <a:r>
              <a:rPr lang="en-US" dirty="0" err="1" smtClean="0"/>
              <a:t>Pfahler</a:t>
            </a:r>
            <a:r>
              <a:rPr lang="en-US" dirty="0" smtClean="0"/>
              <a:t> </a:t>
            </a:r>
            <a:r>
              <a:rPr lang="en-US" dirty="0" smtClean="0"/>
              <a:t>and Bernhard Rainer</a:t>
            </a:r>
            <a:endParaRPr lang="en-US" baseline="30000" dirty="0" smtClean="0"/>
          </a:p>
        </p:txBody>
      </p:sp>
    </p:spTree>
    <p:extLst>
      <p:ext uri="{BB962C8B-B14F-4D97-AF65-F5344CB8AC3E}">
        <p14:creationId xmlns:p14="http://schemas.microsoft.com/office/powerpoint/2010/main" xmlns="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  <a:endParaRPr lang="en-US" dirty="0" smtClean="0"/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1512838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Problem</a:t>
            </a:r>
            <a:r>
              <a:rPr lang="en-US" dirty="0" smtClean="0"/>
              <a:t>: How to render correctly projected</a:t>
            </a:r>
          </a:p>
          <a:p>
            <a:pPr eaLnBrk="1" hangingPunct="1">
              <a:buNone/>
            </a:pPr>
            <a:r>
              <a:rPr lang="en-US" dirty="0" smtClean="0"/>
              <a:t>geometry only onto a part of the screen?</a:t>
            </a:r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 smtClean="0"/>
              <a:t>David </a:t>
            </a:r>
            <a:r>
              <a:rPr lang="de-AT" dirty="0" err="1" smtClean="0"/>
              <a:t>Pfahler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9048973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Oblique perspective </a:t>
            </a:r>
            <a:r>
              <a:rPr lang="en-GB" dirty="0" smtClean="0"/>
              <a:t>projection</a:t>
            </a:r>
          </a:p>
          <a:p>
            <a:pPr lvl="1"/>
            <a:r>
              <a:rPr lang="en-GB" dirty="0" smtClean="0"/>
              <a:t>Creates asymmetric view frustum</a:t>
            </a:r>
          </a:p>
          <a:p>
            <a:pPr lvl="1"/>
            <a:r>
              <a:rPr lang="en-GB" dirty="0" smtClean="0"/>
              <a:t>Uses left, top, bottom and right parameter scaling the near plane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  <p:pic>
        <p:nvPicPr>
          <p:cNvPr id="2051" name="Picture 3" descr="C:\Users\Bernhard\Desktop\Oblique_perspective_view_frustu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140968"/>
            <a:ext cx="7508254" cy="31619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	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can we translate our usual perspective projection into an oblique projection?</a:t>
            </a:r>
          </a:p>
          <a:p>
            <a:pPr lvl="1"/>
            <a:r>
              <a:rPr lang="en-GB" dirty="0" smtClean="0"/>
              <a:t>top = </a:t>
            </a:r>
            <a:r>
              <a:rPr lang="en-GB" b="1" dirty="0" err="1" smtClean="0"/>
              <a:t>np</a:t>
            </a:r>
            <a:r>
              <a:rPr lang="en-GB" dirty="0" smtClean="0"/>
              <a:t> * tan(</a:t>
            </a:r>
            <a:r>
              <a:rPr lang="en-GB" b="1" dirty="0" err="1" smtClean="0"/>
              <a:t>fov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bottom = -top</a:t>
            </a:r>
          </a:p>
          <a:p>
            <a:pPr lvl="1"/>
            <a:r>
              <a:rPr lang="en-GB" dirty="0" smtClean="0"/>
              <a:t>left = bottom * </a:t>
            </a:r>
            <a:r>
              <a:rPr lang="en-GB" b="1" dirty="0" smtClean="0"/>
              <a:t>aspect</a:t>
            </a:r>
          </a:p>
          <a:p>
            <a:pPr lvl="1"/>
            <a:r>
              <a:rPr lang="en-GB" dirty="0" smtClean="0"/>
              <a:t>right = top * </a:t>
            </a:r>
            <a:r>
              <a:rPr lang="en-GB" b="1" dirty="0" smtClean="0"/>
              <a:t>aspect</a:t>
            </a:r>
          </a:p>
          <a:p>
            <a:r>
              <a:rPr lang="en-GB" dirty="0" smtClean="0"/>
              <a:t>Scale parameters to address only certain parts of the screen. 	</a:t>
            </a:r>
          </a:p>
          <a:p>
            <a:pPr lvl="1"/>
            <a:r>
              <a:rPr lang="en-GB" dirty="0" smtClean="0"/>
              <a:t>For example: Render left half of the screen: right = 0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pic>
        <p:nvPicPr>
          <p:cNvPr id="6" name="Inhaltsplatzhalter 5" descr="Matrix_cod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2844" y="1396686"/>
            <a:ext cx="8049749" cy="449642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sp>
        <p:nvSpPr>
          <p:cNvPr id="8" name="Textfeld 7"/>
          <p:cNvSpPr txBox="1"/>
          <p:nvPr/>
        </p:nvSpPr>
        <p:spPr>
          <a:xfrm>
            <a:off x="323528" y="836712"/>
            <a:ext cx="83529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Thanks Unity!!!! </a:t>
            </a:r>
            <a:r>
              <a:rPr lang="en-US" sz="3200" dirty="0" smtClean="0">
                <a:sym typeface="Wingdings" panose="05000000000000000000" pitchFamily="2" charset="2"/>
              </a:rPr>
              <a:t></a:t>
            </a:r>
            <a:r>
              <a:rPr lang="en-GB" sz="3000" dirty="0" smtClean="0"/>
              <a:t> </a:t>
            </a:r>
          </a:p>
          <a:p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539552" y="594928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http://docs.unity3d.com/ScriptReference/Camera-projectionMatrix.html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pic>
        <p:nvPicPr>
          <p:cNvPr id="6" name="Inhaltsplatzhalter 5" descr="uU4K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9344" y="2330450"/>
            <a:ext cx="4476750" cy="26289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 size of render target to the size of the tile</a:t>
            </a:r>
          </a:p>
          <a:p>
            <a:r>
              <a:rPr lang="en-GB" dirty="0" smtClean="0"/>
              <a:t>Render your scene</a:t>
            </a:r>
          </a:p>
          <a:p>
            <a:pPr lvl="1"/>
            <a:r>
              <a:rPr lang="en-GB" dirty="0" smtClean="0"/>
              <a:t>Perform sophisticated culling</a:t>
            </a:r>
            <a:endParaRPr lang="en-GB" dirty="0" smtClean="0"/>
          </a:p>
          <a:p>
            <a:r>
              <a:rPr lang="en-GB" dirty="0" smtClean="0"/>
              <a:t>Composing the image </a:t>
            </a:r>
          </a:p>
          <a:p>
            <a:pPr lvl="1"/>
            <a:r>
              <a:rPr lang="en-GB" dirty="0" smtClean="0"/>
              <a:t>Render scaled and biased full screen quads to the render target</a:t>
            </a:r>
          </a:p>
          <a:p>
            <a:pPr lvl="1"/>
            <a:r>
              <a:rPr lang="en-GB" dirty="0" smtClean="0"/>
              <a:t>For example: left half of the screen</a:t>
            </a:r>
          </a:p>
          <a:p>
            <a:pPr lvl="1">
              <a:buNone/>
            </a:pPr>
            <a:r>
              <a:rPr lang="en-GB" dirty="0" smtClean="0"/>
              <a:t>	(0,0),(0.5,0),(0.5,1,)(1,0)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our </a:t>
            </a:r>
            <a:r>
              <a:rPr lang="en-GB" dirty="0" smtClean="0"/>
              <a:t>application we </a:t>
            </a:r>
            <a:r>
              <a:rPr lang="en-GB" dirty="0" smtClean="0"/>
              <a:t>perform a simple </a:t>
            </a:r>
            <a:r>
              <a:rPr lang="en-GB" dirty="0" err="1" smtClean="0"/>
              <a:t>raycast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Render bounding box into buffers using the oblique projection</a:t>
            </a:r>
          </a:p>
          <a:p>
            <a:pPr lvl="1"/>
            <a:r>
              <a:rPr lang="en-GB" dirty="0" smtClean="0"/>
              <a:t>Perform per pixel </a:t>
            </a:r>
            <a:r>
              <a:rPr lang="en-GB" dirty="0" err="1" smtClean="0"/>
              <a:t>raycast</a:t>
            </a:r>
            <a:r>
              <a:rPr lang="en-GB" dirty="0" smtClean="0"/>
              <a:t> with </a:t>
            </a:r>
            <a:r>
              <a:rPr lang="en-GB" dirty="0" smtClean="0"/>
              <a:t>full screen </a:t>
            </a:r>
            <a:r>
              <a:rPr lang="en-GB" dirty="0" smtClean="0"/>
              <a:t>quad on the render </a:t>
            </a:r>
            <a:r>
              <a:rPr lang="en-GB" dirty="0" smtClean="0"/>
              <a:t>target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Demo</a:t>
            </a:r>
            <a:endParaRPr lang="en-US" dirty="0"/>
          </a:p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b="1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9048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Communication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AT" dirty="0"/>
              <a:t>High </a:t>
            </a:r>
            <a:r>
              <a:rPr lang="de-AT" dirty="0" err="1"/>
              <a:t>level</a:t>
            </a:r>
            <a:r>
              <a:rPr lang="de-AT" dirty="0"/>
              <a:t> </a:t>
            </a:r>
            <a:r>
              <a:rPr lang="de-AT" dirty="0" err="1"/>
              <a:t>scripting</a:t>
            </a:r>
            <a:r>
              <a:rPr lang="de-AT" dirty="0"/>
              <a:t> </a:t>
            </a:r>
            <a:r>
              <a:rPr lang="de-AT" dirty="0" smtClean="0"/>
              <a:t>API</a:t>
            </a:r>
            <a:endParaRPr lang="de-AT" dirty="0" smtClean="0"/>
          </a:p>
          <a:p>
            <a:pPr lvl="1"/>
            <a:r>
              <a:rPr lang="en-US" dirty="0" smtClean="0"/>
              <a:t>Super simple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pPr lvl="1"/>
            <a:r>
              <a:rPr lang="en-US" dirty="0" smtClean="0"/>
              <a:t>Only UDP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de-AT" dirty="0" smtClean="0"/>
          </a:p>
          <a:p>
            <a:r>
              <a:rPr lang="en-US" dirty="0" smtClean="0"/>
              <a:t>Low Level API</a:t>
            </a:r>
          </a:p>
          <a:p>
            <a:pPr lvl="1"/>
            <a:r>
              <a:rPr lang="en-US" dirty="0" smtClean="0"/>
              <a:t>More Configuration possibilities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But complex </a:t>
            </a:r>
            <a:endParaRPr lang="de-AT" dirty="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4587" y="2097087"/>
            <a:ext cx="3810000" cy="3095625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19094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Communication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8856662" cy="266496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6DD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//create configuration containing one reliable 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m_CommunicationChannel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m_Config.</a:t>
            </a:r>
            <a:r>
              <a:rPr lang="de-AT" sz="28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QosType.</a:t>
            </a:r>
            <a:r>
              <a:rPr lang="de-AT" sz="2800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UnreliableFragmented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A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79389" y="3573016"/>
            <a:ext cx="8856662" cy="2808734"/>
          </a:xfrm>
        </p:spPr>
        <p:txBody>
          <a:bodyPr/>
          <a:lstStyle/>
          <a:p>
            <a:r>
              <a:rPr lang="en-US" dirty="0" smtClean="0"/>
              <a:t>Relatively easy channel configuration.</a:t>
            </a:r>
          </a:p>
          <a:p>
            <a:r>
              <a:rPr lang="en-US" dirty="0" smtClean="0"/>
              <a:t>Also possible to configure maximal number of connections.</a:t>
            </a:r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377786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Huge Volume Data Sets</a:t>
            </a:r>
          </a:p>
          <a:p>
            <a:pPr eaLnBrk="1" hangingPunct="1"/>
            <a:r>
              <a:rPr lang="en-US" sz="2800" dirty="0" smtClean="0"/>
              <a:t>Portable Devices for Patience Communication (Tablets…)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063" y="1275654"/>
            <a:ext cx="4376737" cy="4738492"/>
          </a:xfrm>
        </p:spPr>
      </p:pic>
    </p:spTree>
    <p:extLst>
      <p:ext uri="{BB962C8B-B14F-4D97-AF65-F5344CB8AC3E}">
        <p14:creationId xmlns:p14="http://schemas.microsoft.com/office/powerpoint/2010/main" xmlns="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Conclusions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Transfer of Textures over Network is the Bottleneck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r>
              <a:rPr lang="en-US" dirty="0" smtClean="0"/>
              <a:t>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Demo</a:t>
            </a:r>
            <a:r>
              <a:rPr lang="en-US" dirty="0" smtClean="0"/>
              <a:t>!!</a:t>
            </a:r>
            <a:endParaRPr lang="en-US" b="1" dirty="0"/>
          </a:p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20714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 – Client Nodes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3" name="2016-06-05_16-42-1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39552" y="908720"/>
            <a:ext cx="8136904" cy="54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059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</a:t>
            </a:r>
            <a:r>
              <a:rPr lang="en-US" dirty="0"/>
              <a:t> – Client Nodes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pic>
        <p:nvPicPr>
          <p:cNvPr id="2" name="2016-06-05_16-50-4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>
                  <p14:trim st="1170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259632" y="980728"/>
            <a:ext cx="6571869" cy="522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93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 - Server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3" name="2016-06-05_17-04-1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135683" y="908720"/>
            <a:ext cx="6869459" cy="53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24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Demo</a:t>
            </a:r>
            <a:endParaRPr lang="en-US" dirty="0"/>
          </a:p>
          <a:p>
            <a:pPr eaLnBrk="1" hangingPunct="1"/>
            <a:r>
              <a:rPr lang="en-US" b="1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43340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  <a:endParaRPr lang="en-US" dirty="0" smtClean="0"/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is divided into a number of (regular) tiles</a:t>
            </a:r>
          </a:p>
          <a:p>
            <a:pPr eaLnBrk="1" hangingPunct="1"/>
            <a:r>
              <a:rPr lang="en-US" dirty="0" smtClean="0"/>
              <a:t>Each tile is rendered separately by a render node</a:t>
            </a:r>
          </a:p>
          <a:p>
            <a:pPr eaLnBrk="1" hangingPunct="1"/>
            <a:r>
              <a:rPr lang="en-US" dirty="0" smtClean="0"/>
              <a:t>Rendered tiles are sent back to the server, who composes the rendered image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/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9048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437</Words>
  <Application>Microsoft Office PowerPoint</Application>
  <PresentationFormat>Bildschirmpräsentation (4:3)</PresentationFormat>
  <Paragraphs>112</Paragraphs>
  <Slides>20</Slides>
  <Notes>0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Blends</vt:lpstr>
      <vt:lpstr>Remote Rendering VU Echtzeit-Visualisierung</vt:lpstr>
      <vt:lpstr>Motivation</vt:lpstr>
      <vt:lpstr>Outline</vt:lpstr>
      <vt:lpstr>Outline</vt:lpstr>
      <vt:lpstr>Results – Client Nodes</vt:lpstr>
      <vt:lpstr>Results – Client Nodes</vt:lpstr>
      <vt:lpstr>Results - Server</vt:lpstr>
      <vt:lpstr>Outline</vt:lpstr>
      <vt:lpstr>Screen Tiling</vt:lpstr>
      <vt:lpstr>Screen Tiling</vt:lpstr>
      <vt:lpstr>Screen Tiling</vt:lpstr>
      <vt:lpstr>Screen Tiling </vt:lpstr>
      <vt:lpstr>Screen Tiling</vt:lpstr>
      <vt:lpstr>Screen Tiling</vt:lpstr>
      <vt:lpstr>Screen Tiling</vt:lpstr>
      <vt:lpstr>Screen Tiling</vt:lpstr>
      <vt:lpstr>Outline</vt:lpstr>
      <vt:lpstr>Network Communication</vt:lpstr>
      <vt:lpstr>Network Communication</vt:lpstr>
      <vt:lpstr>Conclusions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2016-06-07T23:45:40Z</dcterms:modified>
</cp:coreProperties>
</file>